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095" autoAdjust="0"/>
  </p:normalViewPr>
  <p:slideViewPr>
    <p:cSldViewPr snapToGrid="0">
      <p:cViewPr varScale="1">
        <p:scale>
          <a:sx n="70" d="100"/>
          <a:sy n="70" d="100"/>
        </p:scale>
        <p:origin x="5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Course Title</a:t>
            </a:r>
            <a:br>
              <a:rPr lang="en-US" dirty="0" smtClean="0"/>
            </a:br>
            <a:r>
              <a:rPr lang="en-US" dirty="0" smtClean="0"/>
              <a:t> Pakistan Studies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/>
              <a:t>Instructor Name </a:t>
            </a:r>
          </a:p>
          <a:p>
            <a:pPr algn="ctr"/>
            <a:r>
              <a:rPr lang="en-US" dirty="0" err="1" smtClean="0"/>
              <a:t>Shamim</a:t>
            </a:r>
            <a:r>
              <a:rPr lang="en-US" dirty="0" smtClean="0"/>
              <a:t> </a:t>
            </a:r>
            <a:r>
              <a:rPr lang="en-US" dirty="0" err="1" smtClean="0"/>
              <a:t>Liaquat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395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Advent of Islam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Islam expanded because of its pronounced emphasis on human equality, which attracted underprivileged groups to its fold.</a:t>
            </a:r>
          </a:p>
          <a:p>
            <a:r>
              <a:rPr lang="en-US" dirty="0" smtClean="0"/>
              <a:t>Islam’s political and spiritual presence in the Indus valley since the late seventh century gradually helped the emergence of an enduring Muslim Factor.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75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Conti…..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Muslim factor that over the subsequent centuries, became quite pluralistic as its indigenous</a:t>
            </a:r>
            <a:r>
              <a:rPr lang="en-US" dirty="0"/>
              <a:t> </a:t>
            </a:r>
            <a:r>
              <a:rPr lang="en-US" dirty="0" smtClean="0"/>
              <a:t> Arab, African, Persian, and Central Asian strands converged to form what came to be known as the Indo-Islamic Culture.</a:t>
            </a:r>
          </a:p>
          <a:p>
            <a:r>
              <a:rPr lang="en-US" dirty="0" smtClean="0"/>
              <a:t>In a powerful way, this interplay between Islam and Indian values continued with their cultures, as both avoided completely assimilating each other.</a:t>
            </a:r>
          </a:p>
          <a:p>
            <a:r>
              <a:rPr lang="en-US" dirty="0" smtClean="0"/>
              <a:t>South Asian Islam was a part of a larger Muslim tradition, but it </a:t>
            </a:r>
            <a:r>
              <a:rPr lang="en-US" dirty="0" smtClean="0"/>
              <a:t>reflected </a:t>
            </a:r>
            <a:r>
              <a:rPr lang="en-US" dirty="0" smtClean="0"/>
              <a:t>its own Indian embodiment in many areas, which made this interaction complex but mostly constructive.</a:t>
            </a:r>
          </a:p>
          <a:p>
            <a:r>
              <a:rPr lang="en-US" dirty="0" smtClean="0"/>
              <a:t>Islam as political power, was entered as Muhammad bin </a:t>
            </a:r>
            <a:r>
              <a:rPr lang="en-US" dirty="0" err="1" smtClean="0"/>
              <a:t>Qasim</a:t>
            </a:r>
            <a:r>
              <a:rPr lang="en-US" dirty="0" smtClean="0"/>
              <a:t> attacked </a:t>
            </a:r>
            <a:r>
              <a:rPr lang="en-US" dirty="0" err="1" smtClean="0"/>
              <a:t>Debul</a:t>
            </a:r>
            <a:r>
              <a:rPr lang="en-US" dirty="0" smtClean="0"/>
              <a:t> in 712 A.D.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94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9366"/>
          </a:xfrm>
        </p:spPr>
        <p:txBody>
          <a:bodyPr/>
          <a:lstStyle/>
          <a:p>
            <a:pPr algn="ctr"/>
            <a:r>
              <a:rPr lang="en-US" dirty="0" smtClean="0"/>
              <a:t>Role of Sufi’s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77334" y="1638677"/>
            <a:ext cx="8596668" cy="440268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In sub continent, the Sufis made untiring, selfless and continue struggle for the spread, growth and evolution of Islam.</a:t>
            </a:r>
          </a:p>
          <a:p>
            <a:r>
              <a:rPr lang="en-US" dirty="0" smtClean="0"/>
              <a:t>The spread of Islam stems from the invasion of Muhammad Bin </a:t>
            </a:r>
            <a:r>
              <a:rPr lang="en-US" dirty="0" err="1" smtClean="0"/>
              <a:t>Qasim</a:t>
            </a:r>
            <a:r>
              <a:rPr lang="en-US" dirty="0" smtClean="0"/>
              <a:t> in the Sub continent, but roots of Sufism took shape and became an institution in the 12</a:t>
            </a:r>
            <a:r>
              <a:rPr lang="en-US" baseline="30000" dirty="0" smtClean="0"/>
              <a:t>th</a:t>
            </a:r>
            <a:r>
              <a:rPr lang="en-US" dirty="0" smtClean="0"/>
              <a:t> and 13</a:t>
            </a:r>
            <a:r>
              <a:rPr lang="en-US" baseline="30000" dirty="0" smtClean="0"/>
              <a:t>th</a:t>
            </a:r>
            <a:r>
              <a:rPr lang="en-US" dirty="0" smtClean="0"/>
              <a:t> century.</a:t>
            </a:r>
          </a:p>
          <a:p>
            <a:r>
              <a:rPr lang="en-US" dirty="0" smtClean="0"/>
              <a:t>Islam’s emphasis on human equality, peace and antiracism </a:t>
            </a:r>
          </a:p>
          <a:p>
            <a:r>
              <a:rPr lang="en-US" dirty="0" smtClean="0"/>
              <a:t>The establishment of </a:t>
            </a:r>
            <a:r>
              <a:rPr lang="en-US" dirty="0"/>
              <a:t>S</a:t>
            </a:r>
            <a:r>
              <a:rPr lang="en-US" dirty="0" smtClean="0"/>
              <a:t>ufi orders and contributions of people like </a:t>
            </a:r>
          </a:p>
          <a:p>
            <a:r>
              <a:rPr lang="en-US" dirty="0" smtClean="0"/>
              <a:t>Data </a:t>
            </a:r>
            <a:r>
              <a:rPr lang="en-US" dirty="0" err="1" smtClean="0"/>
              <a:t>Gunj</a:t>
            </a:r>
            <a:r>
              <a:rPr lang="en-US" dirty="0" smtClean="0"/>
              <a:t> </a:t>
            </a:r>
            <a:r>
              <a:rPr lang="en-US" dirty="0" err="1" smtClean="0"/>
              <a:t>Bakhsh</a:t>
            </a:r>
            <a:endParaRPr lang="en-US" dirty="0" smtClean="0"/>
          </a:p>
          <a:p>
            <a:r>
              <a:rPr lang="en-US" dirty="0" smtClean="0"/>
              <a:t>Baba </a:t>
            </a:r>
            <a:r>
              <a:rPr lang="en-US" dirty="0" err="1" smtClean="0"/>
              <a:t>Farid</a:t>
            </a:r>
            <a:r>
              <a:rPr lang="en-US" dirty="0" smtClean="0"/>
              <a:t> </a:t>
            </a:r>
            <a:r>
              <a:rPr lang="en-US" dirty="0" err="1" smtClean="0"/>
              <a:t>ud</a:t>
            </a:r>
            <a:r>
              <a:rPr lang="en-US" dirty="0" smtClean="0"/>
              <a:t> Din </a:t>
            </a:r>
            <a:r>
              <a:rPr lang="en-US" dirty="0" err="1" smtClean="0"/>
              <a:t>Ganj</a:t>
            </a:r>
            <a:r>
              <a:rPr lang="en-US" dirty="0" smtClean="0"/>
              <a:t> </a:t>
            </a:r>
            <a:r>
              <a:rPr lang="en-US" dirty="0" err="1" smtClean="0"/>
              <a:t>Shakar</a:t>
            </a:r>
            <a:endParaRPr lang="en-US" dirty="0" smtClean="0"/>
          </a:p>
          <a:p>
            <a:r>
              <a:rPr lang="en-US" dirty="0" err="1" smtClean="0"/>
              <a:t>Baha</a:t>
            </a:r>
            <a:r>
              <a:rPr lang="en-US" dirty="0" smtClean="0"/>
              <a:t> </a:t>
            </a:r>
            <a:r>
              <a:rPr lang="en-US" dirty="0" err="1" smtClean="0"/>
              <a:t>ud</a:t>
            </a:r>
            <a:r>
              <a:rPr lang="en-US" dirty="0" smtClean="0"/>
              <a:t> Din </a:t>
            </a:r>
            <a:r>
              <a:rPr lang="en-US" dirty="0" err="1" smtClean="0"/>
              <a:t>Zakariya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Nizam</a:t>
            </a:r>
            <a:r>
              <a:rPr lang="en-US" dirty="0" smtClean="0"/>
              <a:t> </a:t>
            </a:r>
            <a:r>
              <a:rPr lang="en-US" dirty="0" err="1" smtClean="0"/>
              <a:t>ud</a:t>
            </a:r>
            <a:r>
              <a:rPr lang="en-US" dirty="0" smtClean="0"/>
              <a:t> Din </a:t>
            </a:r>
            <a:r>
              <a:rPr lang="en-US" dirty="0" err="1" smtClean="0"/>
              <a:t>Aulia</a:t>
            </a:r>
            <a:r>
              <a:rPr lang="en-US" dirty="0" smtClean="0"/>
              <a:t> </a:t>
            </a:r>
          </a:p>
          <a:p>
            <a:r>
              <a:rPr lang="en-US" dirty="0" smtClean="0"/>
              <a:t>Amir </a:t>
            </a:r>
            <a:r>
              <a:rPr lang="en-US" dirty="0" err="1" smtClean="0"/>
              <a:t>Khusrau</a:t>
            </a:r>
            <a:r>
              <a:rPr lang="en-US" dirty="0" smtClean="0"/>
              <a:t> </a:t>
            </a:r>
          </a:p>
          <a:p>
            <a:r>
              <a:rPr lang="en-US" dirty="0" smtClean="0"/>
              <a:t>Numerous others have been fully recorded 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59866">
            <a:off x="5513094" y="3766241"/>
            <a:ext cx="3108356" cy="27079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2684" y="2915216"/>
            <a:ext cx="3203041" cy="250177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89168">
            <a:off x="9229253" y="609600"/>
            <a:ext cx="2556472" cy="205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493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Conti…..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072" y="1762236"/>
            <a:ext cx="10938262" cy="4692885"/>
          </a:xfrm>
        </p:spPr>
        <p:txBody>
          <a:bodyPr/>
          <a:lstStyle/>
          <a:p>
            <a:r>
              <a:rPr lang="en-US" dirty="0" smtClean="0"/>
              <a:t>Through their spiritual efforts, they sought communal harmony.</a:t>
            </a:r>
          </a:p>
          <a:p>
            <a:r>
              <a:rPr lang="en-US" dirty="0" smtClean="0"/>
              <a:t>It was their affection, sympathy, fraternity and unlimited philanthropist actions that won the hearts of people.</a:t>
            </a:r>
          </a:p>
          <a:p>
            <a:r>
              <a:rPr lang="en-US" dirty="0" smtClean="0"/>
              <a:t>The series of </a:t>
            </a:r>
            <a:r>
              <a:rPr lang="en-US" dirty="0"/>
              <a:t>M</a:t>
            </a:r>
            <a:r>
              <a:rPr lang="en-US" dirty="0" smtClean="0"/>
              <a:t>uslim-ruling dynasties since the </a:t>
            </a:r>
            <a:r>
              <a:rPr lang="en-US" dirty="0"/>
              <a:t>A</a:t>
            </a:r>
            <a:r>
              <a:rPr lang="en-US" dirty="0" smtClean="0"/>
              <a:t>rab conquest of the </a:t>
            </a:r>
            <a:r>
              <a:rPr lang="en-US" dirty="0"/>
              <a:t>I</a:t>
            </a:r>
            <a:r>
              <a:rPr lang="en-US" dirty="0" smtClean="0"/>
              <a:t>ndus valley in 71 A.D. added to the south Asian socio- religious pluralism and established a long tradition of Muslim rule.</a:t>
            </a:r>
          </a:p>
          <a:p>
            <a:endParaRPr lang="en-US" dirty="0"/>
          </a:p>
        </p:txBody>
      </p:sp>
      <p:pic>
        <p:nvPicPr>
          <p:cNvPr id="3074" name="Picture 2" descr="The setting sun of Sufism in India - New Delhi Times - India Only  International Newspap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84982">
            <a:off x="833862" y="3845031"/>
            <a:ext cx="2300361" cy="2245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Upsetting Sufis - Pakistan - DAWN.C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7275" y="4108678"/>
            <a:ext cx="3800475" cy="246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ulana Rumi Online: Sufi Saints and Sages of Indian Subcontine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9502" y="3582025"/>
            <a:ext cx="3429000" cy="2771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405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Rulers and growth of Islam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Islam in sub continent grew more strongly because of Islamic rule there.</a:t>
            </a:r>
          </a:p>
          <a:p>
            <a:r>
              <a:rPr lang="en-US" dirty="0" smtClean="0"/>
              <a:t>But, at the same time, it is wrong to assume that if missionaries had not received a fresh impulse under the Muslim dynasties, its propagation would have been checked.</a:t>
            </a:r>
          </a:p>
          <a:p>
            <a:r>
              <a:rPr lang="en-US" dirty="0" smtClean="0"/>
              <a:t>The Islamic clergy also paved the way for growth of </a:t>
            </a:r>
            <a:r>
              <a:rPr lang="en-US" dirty="0"/>
              <a:t>I</a:t>
            </a:r>
            <a:r>
              <a:rPr lang="en-US" dirty="0" smtClean="0"/>
              <a:t>slam in sub continent.</a:t>
            </a:r>
            <a:endParaRPr lang="en-US" dirty="0"/>
          </a:p>
        </p:txBody>
      </p:sp>
      <p:pic>
        <p:nvPicPr>
          <p:cNvPr id="2050" name="Picture 2" descr="Political History Arrival, Foundation and Consolidation of Muslim Rule in  In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208" y="4005024"/>
            <a:ext cx="10637822" cy="2495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52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3152"/>
          </a:xfrm>
        </p:spPr>
        <p:txBody>
          <a:bodyPr/>
          <a:lstStyle/>
          <a:p>
            <a:pPr algn="ctr"/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55960"/>
            <a:ext cx="8596668" cy="4778665"/>
          </a:xfrm>
        </p:spPr>
        <p:txBody>
          <a:bodyPr/>
          <a:lstStyle/>
          <a:p>
            <a:r>
              <a:rPr lang="en-US" dirty="0" smtClean="0"/>
              <a:t>Political Influence </a:t>
            </a:r>
          </a:p>
          <a:p>
            <a:r>
              <a:rPr lang="en-US" dirty="0" smtClean="0"/>
              <a:t>Strong Central Government</a:t>
            </a:r>
          </a:p>
          <a:p>
            <a:r>
              <a:rPr lang="en-US" dirty="0" smtClean="0"/>
              <a:t>Establishment of Peace and Harmony </a:t>
            </a:r>
            <a:endParaRPr lang="en-US" dirty="0"/>
          </a:p>
          <a:p>
            <a:r>
              <a:rPr lang="en-US" dirty="0" smtClean="0"/>
              <a:t>Educational Influence </a:t>
            </a:r>
          </a:p>
          <a:p>
            <a:r>
              <a:rPr lang="en-US" dirty="0" smtClean="0"/>
              <a:t>Development in Education System –Arabic, Persian and Urdu Languages</a:t>
            </a:r>
          </a:p>
          <a:p>
            <a:r>
              <a:rPr lang="en-US" dirty="0" smtClean="0"/>
              <a:t>Indo Islamic Art – Calligraphy and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02302">
            <a:off x="7246262" y="3969901"/>
            <a:ext cx="1809750" cy="25336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426" y="4245292"/>
            <a:ext cx="4796592" cy="21555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403" y="503409"/>
            <a:ext cx="2811337" cy="320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67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3687"/>
          </a:xfrm>
        </p:spPr>
        <p:txBody>
          <a:bodyPr/>
          <a:lstStyle/>
          <a:p>
            <a:pPr algn="ctr"/>
            <a:r>
              <a:rPr lang="en-US" dirty="0" smtClean="0"/>
              <a:t>Impacts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77334" y="1855961"/>
            <a:ext cx="8596668" cy="4185402"/>
          </a:xfrm>
        </p:spPr>
        <p:txBody>
          <a:bodyPr/>
          <a:lstStyle/>
          <a:p>
            <a:r>
              <a:rPr lang="en-US" dirty="0" smtClean="0"/>
              <a:t>Muslim Rule </a:t>
            </a:r>
          </a:p>
          <a:p>
            <a:r>
              <a:rPr lang="en-US" dirty="0" smtClean="0"/>
              <a:t>Islam Flourished</a:t>
            </a:r>
          </a:p>
          <a:p>
            <a:r>
              <a:rPr lang="en-US" dirty="0" err="1" smtClean="0"/>
              <a:t>Shankarachariya</a:t>
            </a:r>
            <a:r>
              <a:rPr lang="en-US" dirty="0" smtClean="0"/>
              <a:t> (Organizer of modern Hinduism) influenced by Islam.</a:t>
            </a:r>
          </a:p>
          <a:p>
            <a:r>
              <a:rPr lang="en-US" dirty="0" err="1" smtClean="0"/>
              <a:t>Ramananda</a:t>
            </a:r>
            <a:r>
              <a:rPr lang="en-US" dirty="0" smtClean="0"/>
              <a:t>, </a:t>
            </a:r>
            <a:r>
              <a:rPr lang="en-US" dirty="0" err="1" smtClean="0"/>
              <a:t>Ghuru</a:t>
            </a:r>
            <a:r>
              <a:rPr lang="en-US" dirty="0" smtClean="0"/>
              <a:t> </a:t>
            </a:r>
            <a:r>
              <a:rPr lang="en-US" dirty="0" err="1" smtClean="0"/>
              <a:t>Nanik</a:t>
            </a:r>
            <a:r>
              <a:rPr lang="en-US" dirty="0" smtClean="0"/>
              <a:t> were prominent Hindu leaders influenced by Islam.</a:t>
            </a:r>
          </a:p>
          <a:p>
            <a:r>
              <a:rPr lang="en-US" dirty="0" smtClean="0"/>
              <a:t>Equality to Suppressed Classes.</a:t>
            </a:r>
          </a:p>
          <a:p>
            <a:r>
              <a:rPr lang="en-US" dirty="0" smtClean="0"/>
              <a:t>Cultural Influence</a:t>
            </a:r>
          </a:p>
          <a:p>
            <a:r>
              <a:rPr lang="en-US" dirty="0" smtClean="0"/>
              <a:t>Caste System</a:t>
            </a:r>
          </a:p>
          <a:p>
            <a:r>
              <a:rPr lang="en-US" dirty="0" smtClean="0"/>
              <a:t>Urdu and Hindu existence </a:t>
            </a:r>
          </a:p>
          <a:p>
            <a:r>
              <a:rPr lang="en-US" dirty="0" smtClean="0"/>
              <a:t>Islamic way of construction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47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Hindu reaction</a:t>
            </a:r>
          </a:p>
          <a:p>
            <a:r>
              <a:rPr lang="en-US" dirty="0" err="1" smtClean="0"/>
              <a:t>Bagti</a:t>
            </a:r>
            <a:r>
              <a:rPr lang="en-US" dirty="0" smtClean="0"/>
              <a:t> Movement (</a:t>
            </a:r>
            <a:r>
              <a:rPr lang="en-US" dirty="0" err="1" smtClean="0"/>
              <a:t>Bagt</a:t>
            </a:r>
            <a:r>
              <a:rPr lang="en-US" dirty="0" smtClean="0"/>
              <a:t> </a:t>
            </a:r>
            <a:r>
              <a:rPr lang="en-US" dirty="0" err="1" smtClean="0"/>
              <a:t>Kabir</a:t>
            </a:r>
            <a:r>
              <a:rPr lang="en-US" dirty="0" smtClean="0"/>
              <a:t>)</a:t>
            </a:r>
          </a:p>
          <a:p>
            <a:r>
              <a:rPr lang="en-US" dirty="0" smtClean="0"/>
              <a:t>Started in 14</a:t>
            </a:r>
            <a:r>
              <a:rPr lang="en-US" baseline="30000" dirty="0" smtClean="0"/>
              <a:t>th</a:t>
            </a:r>
            <a:r>
              <a:rPr lang="en-US" dirty="0" smtClean="0"/>
              <a:t> century</a:t>
            </a:r>
          </a:p>
          <a:p>
            <a:r>
              <a:rPr lang="en-US" dirty="0" smtClean="0"/>
              <a:t>Objective to check the popularity of Islam.</a:t>
            </a:r>
          </a:p>
          <a:p>
            <a:r>
              <a:rPr lang="en-US" dirty="0" smtClean="0"/>
              <a:t>No difference between Ram and Raheem </a:t>
            </a:r>
          </a:p>
          <a:p>
            <a:r>
              <a:rPr lang="en-US" dirty="0" smtClean="0"/>
              <a:t>Others </a:t>
            </a:r>
          </a:p>
          <a:p>
            <a:r>
              <a:rPr lang="en-US" dirty="0" smtClean="0"/>
              <a:t>Din e </a:t>
            </a:r>
            <a:r>
              <a:rPr lang="en-US" dirty="0" err="1" smtClean="0"/>
              <a:t>Elahi</a:t>
            </a:r>
            <a:r>
              <a:rPr lang="en-US" dirty="0" smtClean="0"/>
              <a:t> 1582</a:t>
            </a:r>
          </a:p>
          <a:p>
            <a:r>
              <a:rPr lang="en-US" dirty="0" smtClean="0"/>
              <a:t>Muslim Reformist Movement </a:t>
            </a:r>
          </a:p>
          <a:p>
            <a:r>
              <a:rPr lang="en-US" dirty="0" err="1" smtClean="0"/>
              <a:t>Mujadid</a:t>
            </a:r>
            <a:r>
              <a:rPr lang="en-US" dirty="0" smtClean="0"/>
              <a:t> </a:t>
            </a:r>
            <a:r>
              <a:rPr lang="en-US" dirty="0" err="1" smtClean="0"/>
              <a:t>Alif</a:t>
            </a:r>
            <a:r>
              <a:rPr lang="en-US" dirty="0" smtClean="0"/>
              <a:t> </a:t>
            </a:r>
            <a:r>
              <a:rPr lang="en-US" dirty="0" err="1" smtClean="0"/>
              <a:t>Sani</a:t>
            </a:r>
            <a:r>
              <a:rPr lang="en-US" dirty="0" smtClean="0"/>
              <a:t> </a:t>
            </a:r>
          </a:p>
          <a:p>
            <a:r>
              <a:rPr lang="en-US" dirty="0" smtClean="0"/>
              <a:t>Shah </a:t>
            </a:r>
            <a:r>
              <a:rPr lang="en-US" dirty="0" err="1" smtClean="0"/>
              <a:t>Wali</a:t>
            </a:r>
            <a:r>
              <a:rPr lang="en-US" dirty="0" smtClean="0"/>
              <a:t> </a:t>
            </a:r>
            <a:r>
              <a:rPr lang="en-US" dirty="0" err="1" smtClean="0"/>
              <a:t>Ullah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4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Above all, it was the sheer struggle of Sufi’s which paved the way for the future Islamic state in the Sub continent.</a:t>
            </a:r>
          </a:p>
          <a:p>
            <a:r>
              <a:rPr lang="en-US" dirty="0" smtClean="0"/>
              <a:t>Sufi’s had their practice of Islamic teaching in the 13</a:t>
            </a:r>
            <a:r>
              <a:rPr lang="en-US" baseline="30000" dirty="0" smtClean="0"/>
              <a:t>th</a:t>
            </a:r>
            <a:r>
              <a:rPr lang="en-US" dirty="0" smtClean="0"/>
              <a:t> ad 14</a:t>
            </a:r>
            <a:r>
              <a:rPr lang="en-US" baseline="30000" dirty="0" smtClean="0"/>
              <a:t>th</a:t>
            </a:r>
            <a:r>
              <a:rPr lang="en-US" dirty="0" smtClean="0"/>
              <a:t> Century, it would have been difficult to implant a Muslim Civilization in the country where a well Organized Hindu Community had lived for Centuries.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667" y="3838669"/>
            <a:ext cx="10809838" cy="270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650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423" y="2160588"/>
            <a:ext cx="9442764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0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48008"/>
          </a:xfrm>
        </p:spPr>
        <p:txBody>
          <a:bodyPr/>
          <a:lstStyle/>
          <a:p>
            <a:pPr algn="ctr"/>
            <a:r>
              <a:rPr lang="en-US" dirty="0" smtClean="0"/>
              <a:t>Muslim Advent in Sub-continent</a:t>
            </a:r>
            <a:endParaRPr lang="en-US" dirty="0"/>
          </a:p>
        </p:txBody>
      </p:sp>
      <p:pic>
        <p:nvPicPr>
          <p:cNvPr id="6146" name="Picture 2" descr="An artist's insight on Sufism | Art - MAG THE WEEKLY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738" y="1930400"/>
            <a:ext cx="8247706" cy="411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8404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Advent of Islam in Sub-Continent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 continent has been remained important for all the states in all respect before the dawn of Islam.</a:t>
            </a:r>
          </a:p>
          <a:p>
            <a:r>
              <a:rPr lang="en-US" dirty="0" smtClean="0"/>
              <a:t>It has been considered as a golden sparrow through out the  history.</a:t>
            </a:r>
          </a:p>
          <a:p>
            <a:r>
              <a:rPr lang="en-US" dirty="0" smtClean="0"/>
              <a:t>That’s under attacks of all major countries.</a:t>
            </a:r>
          </a:p>
          <a:p>
            <a:r>
              <a:rPr lang="en-US" dirty="0" smtClean="0"/>
              <a:t>The </a:t>
            </a:r>
            <a:r>
              <a:rPr lang="en-US" dirty="0"/>
              <a:t>I</a:t>
            </a:r>
            <a:r>
              <a:rPr lang="en-US" dirty="0" smtClean="0"/>
              <a:t>ndian sub continent land where Islam emerged in the early centuries.</a:t>
            </a:r>
          </a:p>
          <a:p>
            <a:r>
              <a:rPr lang="en-US" dirty="0" smtClean="0"/>
              <a:t>Now that million of </a:t>
            </a:r>
            <a:r>
              <a:rPr lang="en-US" dirty="0"/>
              <a:t>M</a:t>
            </a:r>
            <a:r>
              <a:rPr lang="en-US" dirty="0" smtClean="0"/>
              <a:t>uslims live there and the </a:t>
            </a:r>
            <a:r>
              <a:rPr lang="en-US" dirty="0"/>
              <a:t>I</a:t>
            </a:r>
            <a:r>
              <a:rPr lang="en-US" dirty="0" smtClean="0"/>
              <a:t>ndian sub continent is regarded as a great member of the Islamic world, an understanding of how they became familiar with Islam is necessary.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423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Advent of Islam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advent of Muslim political power in south Asia resulted from a number of factors including the absence of a strong, central authority in the sub continent.</a:t>
            </a:r>
          </a:p>
          <a:p>
            <a:r>
              <a:rPr lang="en-US" dirty="0" smtClean="0"/>
              <a:t>Sea managing and maritime interest of the Arabs on the coast of India were considerable event before Islam. </a:t>
            </a:r>
          </a:p>
          <a:p>
            <a:r>
              <a:rPr lang="en-US" dirty="0" smtClean="0"/>
              <a:t>Arabs having trade links via land route and sea route.</a:t>
            </a:r>
          </a:p>
          <a:p>
            <a:r>
              <a:rPr lang="en-US" dirty="0" smtClean="0"/>
              <a:t>The Muslims traders played a very significant role in preaching </a:t>
            </a:r>
            <a:r>
              <a:rPr lang="en-US" dirty="0"/>
              <a:t>I</a:t>
            </a:r>
            <a:r>
              <a:rPr lang="en-US" dirty="0" smtClean="0"/>
              <a:t>slam in the sub continent.</a:t>
            </a:r>
          </a:p>
          <a:p>
            <a:r>
              <a:rPr lang="en-US" dirty="0" smtClean="0"/>
              <a:t>P. K. </a:t>
            </a:r>
            <a:r>
              <a:rPr lang="en-US" dirty="0" err="1" smtClean="0"/>
              <a:t>Hitti</a:t>
            </a:r>
            <a:r>
              <a:rPr lang="en-US" dirty="0" smtClean="0"/>
              <a:t> remarks</a:t>
            </a:r>
          </a:p>
          <a:p>
            <a:r>
              <a:rPr lang="en-US" dirty="0" smtClean="0"/>
              <a:t>That it has passed through three distinct stages “ originally a religion, Islam later became a state and finally a culture”.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599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Causes of Advent of Islam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Brahmanism</a:t>
            </a:r>
          </a:p>
          <a:p>
            <a:r>
              <a:rPr lang="en-US" dirty="0" smtClean="0"/>
              <a:t>Caste System</a:t>
            </a:r>
          </a:p>
          <a:p>
            <a:r>
              <a:rPr lang="en-US" dirty="0" smtClean="0"/>
              <a:t>Lower Caste</a:t>
            </a:r>
          </a:p>
          <a:p>
            <a:r>
              <a:rPr lang="en-US" dirty="0" smtClean="0"/>
              <a:t>Small States Warfare</a:t>
            </a:r>
          </a:p>
          <a:p>
            <a:r>
              <a:rPr lang="en-US" dirty="0" smtClean="0"/>
              <a:t>Islam’s simplicity and equality</a:t>
            </a:r>
          </a:p>
          <a:p>
            <a:r>
              <a:rPr lang="en-US" dirty="0" smtClean="0"/>
              <a:t>Matrimonial alliance</a:t>
            </a:r>
          </a:p>
          <a:p>
            <a:r>
              <a:rPr lang="en-US" dirty="0" smtClean="0"/>
              <a:t>peace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12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Role of Traders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These individuals were the merchants in the west of sub continent specially the ones had come from Iran to India for the Commerce.</a:t>
            </a:r>
          </a:p>
          <a:p>
            <a:r>
              <a:rPr lang="en-US" dirty="0" smtClean="0"/>
              <a:t>Propagandized Islam during the commercial activities or</a:t>
            </a:r>
          </a:p>
          <a:p>
            <a:r>
              <a:rPr lang="en-US" dirty="0" smtClean="0"/>
              <a:t>Islamic influence first came to be felt in the </a:t>
            </a:r>
            <a:r>
              <a:rPr lang="en-US" dirty="0"/>
              <a:t>I</a:t>
            </a:r>
            <a:r>
              <a:rPr lang="en-US" dirty="0" smtClean="0"/>
              <a:t>ndian sub continent during the early 7</a:t>
            </a:r>
            <a:r>
              <a:rPr lang="en-US" baseline="30000" dirty="0" smtClean="0"/>
              <a:t>th</a:t>
            </a:r>
            <a:r>
              <a:rPr lang="en-US" dirty="0" smtClean="0"/>
              <a:t> century with the advent of Arab Traders.</a:t>
            </a:r>
          </a:p>
          <a:p>
            <a:r>
              <a:rPr lang="en-US" dirty="0" smtClean="0"/>
              <a:t>Arab traders used to visit the Malabar region, which was a link between them and the ports of south-East Asia to trade even before Islam had been established in Arabia.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20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Muhammad Bin </a:t>
            </a:r>
            <a:r>
              <a:rPr lang="en-US" dirty="0" err="1" smtClean="0"/>
              <a:t>Qasim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60589"/>
            <a:ext cx="11227973" cy="3880773"/>
          </a:xfrm>
        </p:spPr>
        <p:txBody>
          <a:bodyPr/>
          <a:lstStyle/>
          <a:p>
            <a:r>
              <a:rPr lang="en-US" dirty="0" smtClean="0"/>
              <a:t>In 712 A.D., Muhammad bin </a:t>
            </a:r>
            <a:r>
              <a:rPr lang="en-US" dirty="0" err="1" smtClean="0"/>
              <a:t>Qasim</a:t>
            </a:r>
            <a:r>
              <a:rPr lang="en-US" dirty="0" smtClean="0"/>
              <a:t>, the conqueror of Sindh made Sindh</a:t>
            </a:r>
          </a:p>
          <a:p>
            <a:r>
              <a:rPr lang="en-US" dirty="0" smtClean="0"/>
              <a:t> Dar </a:t>
            </a:r>
            <a:r>
              <a:rPr lang="en-US" dirty="0" err="1" smtClean="0"/>
              <a:t>ul</a:t>
            </a:r>
            <a:r>
              <a:rPr lang="en-US" dirty="0" smtClean="0"/>
              <a:t> Islam and based his policy on the Sharia; the Laws of Islam</a:t>
            </a:r>
          </a:p>
          <a:p>
            <a:r>
              <a:rPr lang="en-US" dirty="0" smtClean="0"/>
              <a:t>The majority of converts who entered the fold of Islam </a:t>
            </a:r>
          </a:p>
          <a:p>
            <a:r>
              <a:rPr lang="en-US" dirty="0" smtClean="0"/>
              <a:t>Belonged to lower caste of Hindus</a:t>
            </a:r>
          </a:p>
          <a:p>
            <a:r>
              <a:rPr lang="en-US" dirty="0" smtClean="0"/>
              <a:t>Suppressed by Hindu dominance</a:t>
            </a:r>
          </a:p>
          <a:p>
            <a:r>
              <a:rPr lang="en-US" dirty="0" smtClean="0"/>
              <a:t>To whom Islam at once brought that social equality </a:t>
            </a:r>
          </a:p>
          <a:p>
            <a:r>
              <a:rPr lang="en-US" dirty="0" smtClean="0"/>
              <a:t>which Hinduism had denied them from a long time.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9844" y="208229"/>
            <a:ext cx="3295461" cy="605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69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7184"/>
          </a:xfrm>
        </p:spPr>
        <p:txBody>
          <a:bodyPr/>
          <a:lstStyle/>
          <a:p>
            <a:r>
              <a:rPr lang="en-US" dirty="0" smtClean="0"/>
              <a:t>Sindh Dar UL Islam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1"/>
            <a:ext cx="11309454" cy="4110962"/>
          </a:xfrm>
        </p:spPr>
        <p:txBody>
          <a:bodyPr>
            <a:normAutofit/>
          </a:bodyPr>
          <a:lstStyle/>
          <a:p>
            <a:r>
              <a:rPr lang="en-US" dirty="0" smtClean="0"/>
              <a:t>Gifts and women from Ceylon</a:t>
            </a:r>
          </a:p>
          <a:p>
            <a:r>
              <a:rPr lang="en-US" dirty="0" smtClean="0"/>
              <a:t>Pirates attack</a:t>
            </a:r>
          </a:p>
          <a:p>
            <a:r>
              <a:rPr lang="en-US" dirty="0" smtClean="0"/>
              <a:t>Al Malik bin Abdul Malik as a </a:t>
            </a:r>
            <a:r>
              <a:rPr lang="en-US" dirty="0" err="1" smtClean="0"/>
              <a:t>Ummayyad</a:t>
            </a:r>
            <a:r>
              <a:rPr lang="en-US" dirty="0" smtClean="0"/>
              <a:t> Caliph </a:t>
            </a:r>
          </a:p>
          <a:p>
            <a:r>
              <a:rPr lang="en-US" dirty="0" err="1" smtClean="0"/>
              <a:t>Hijaj</a:t>
            </a:r>
            <a:r>
              <a:rPr lang="en-US" dirty="0" smtClean="0"/>
              <a:t> Bin </a:t>
            </a:r>
            <a:r>
              <a:rPr lang="en-US" dirty="0" err="1" smtClean="0"/>
              <a:t>Yousaf</a:t>
            </a:r>
            <a:endParaRPr lang="en-US" dirty="0" smtClean="0"/>
          </a:p>
          <a:p>
            <a:r>
              <a:rPr lang="en-US" dirty="0" smtClean="0"/>
              <a:t>Muhammad Bin </a:t>
            </a:r>
            <a:r>
              <a:rPr lang="en-US" dirty="0" err="1" smtClean="0"/>
              <a:t>Qasim</a:t>
            </a:r>
            <a:r>
              <a:rPr lang="en-US" dirty="0" smtClean="0"/>
              <a:t> Syrian soldiers entered from </a:t>
            </a:r>
            <a:r>
              <a:rPr lang="en-US" dirty="0" err="1" smtClean="0"/>
              <a:t>Makran</a:t>
            </a:r>
            <a:endParaRPr lang="en-US" dirty="0" smtClean="0"/>
          </a:p>
          <a:p>
            <a:r>
              <a:rPr lang="en-US" dirty="0" smtClean="0"/>
              <a:t>Raja </a:t>
            </a:r>
            <a:r>
              <a:rPr lang="en-US" dirty="0" err="1" smtClean="0"/>
              <a:t>Dahir</a:t>
            </a:r>
            <a:r>
              <a:rPr lang="en-US" dirty="0" smtClean="0"/>
              <a:t> killed near </a:t>
            </a:r>
            <a:r>
              <a:rPr lang="en-US" dirty="0" err="1" smtClean="0"/>
              <a:t>Mehran</a:t>
            </a:r>
            <a:r>
              <a:rPr lang="en-US" dirty="0" smtClean="0"/>
              <a:t> (Indus) in </a:t>
            </a:r>
            <a:r>
              <a:rPr lang="en-US" dirty="0" err="1" smtClean="0"/>
              <a:t>june</a:t>
            </a:r>
            <a:r>
              <a:rPr lang="en-US" dirty="0" smtClean="0"/>
              <a:t> 712 A.D.</a:t>
            </a:r>
          </a:p>
          <a:p>
            <a:r>
              <a:rPr lang="en-US" dirty="0" smtClean="0"/>
              <a:t>Treatment with people</a:t>
            </a:r>
          </a:p>
          <a:p>
            <a:r>
              <a:rPr lang="en-US" dirty="0" smtClean="0"/>
              <a:t>No social caste system </a:t>
            </a:r>
          </a:p>
          <a:p>
            <a:r>
              <a:rPr lang="en-US" dirty="0" smtClean="0"/>
              <a:t>Equality </a:t>
            </a:r>
          </a:p>
          <a:p>
            <a:r>
              <a:rPr lang="en-US" dirty="0" err="1" smtClean="0"/>
              <a:t>Suleman</a:t>
            </a:r>
            <a:r>
              <a:rPr lang="en-US" dirty="0" smtClean="0"/>
              <a:t> bin Abdul Malik called MBQ back and perished him in 715 A.D.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253" y="1828800"/>
            <a:ext cx="4065006" cy="358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06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Islam after Muhammad Bin </a:t>
            </a:r>
            <a:r>
              <a:rPr lang="en-US" dirty="0" err="1" smtClean="0"/>
              <a:t>Qasim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520868"/>
          </a:xfrm>
        </p:spPr>
        <p:txBody>
          <a:bodyPr/>
          <a:lstStyle/>
          <a:p>
            <a:r>
              <a:rPr lang="en-US" dirty="0" err="1" smtClean="0"/>
              <a:t>Mehmud</a:t>
            </a:r>
            <a:r>
              <a:rPr lang="en-US" dirty="0" smtClean="0"/>
              <a:t> </a:t>
            </a:r>
            <a:r>
              <a:rPr lang="en-US" dirty="0" err="1" smtClean="0"/>
              <a:t>Gahznavi</a:t>
            </a:r>
            <a:r>
              <a:rPr lang="en-US" dirty="0" smtClean="0"/>
              <a:t>    2</a:t>
            </a:r>
            <a:r>
              <a:rPr lang="en-US" baseline="30000" dirty="0" smtClean="0"/>
              <a:t>nd</a:t>
            </a:r>
            <a:r>
              <a:rPr lang="en-US" dirty="0" smtClean="0"/>
              <a:t> expediter   17 attacks between 1000 to 1026 </a:t>
            </a:r>
          </a:p>
          <a:p>
            <a:r>
              <a:rPr lang="en-US" dirty="0" err="1" smtClean="0"/>
              <a:t>Ghaznavid</a:t>
            </a:r>
            <a:r>
              <a:rPr lang="en-US" dirty="0" smtClean="0"/>
              <a:t> period ended in 1185 with death of </a:t>
            </a:r>
            <a:r>
              <a:rPr lang="en-US" dirty="0" err="1" smtClean="0"/>
              <a:t>Khusru</a:t>
            </a:r>
            <a:r>
              <a:rPr lang="en-US" dirty="0" smtClean="0"/>
              <a:t> Malik</a:t>
            </a:r>
          </a:p>
          <a:p>
            <a:r>
              <a:rPr lang="en-US" dirty="0" err="1" smtClean="0"/>
              <a:t>Ghuri</a:t>
            </a:r>
            <a:r>
              <a:rPr lang="en-US" dirty="0" smtClean="0"/>
              <a:t> period (1185 – 1192) expanded to Bengal and </a:t>
            </a:r>
            <a:r>
              <a:rPr lang="en-US" dirty="0" err="1" smtClean="0"/>
              <a:t>bihar</a:t>
            </a:r>
            <a:endParaRPr lang="en-US" dirty="0" smtClean="0"/>
          </a:p>
          <a:p>
            <a:r>
              <a:rPr lang="en-US" dirty="0" smtClean="0"/>
              <a:t>Delhi Sultanate (1192-1526) Muslim Sufis </a:t>
            </a:r>
          </a:p>
          <a:p>
            <a:r>
              <a:rPr lang="en-US" dirty="0" smtClean="0"/>
              <a:t>Mughal Era (1526-1857) </a:t>
            </a:r>
            <a:endParaRPr lang="en-US" dirty="0"/>
          </a:p>
        </p:txBody>
      </p:sp>
      <p:pic>
        <p:nvPicPr>
          <p:cNvPr id="1026" name="Picture 2" descr="How Colonial Myths About the Arrival of Muslims in Sindh Still Divide the  South Asian Mi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42" y="4137434"/>
            <a:ext cx="11713518" cy="2544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928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382</TotalTime>
  <Words>1084</Words>
  <Application>Microsoft Office PowerPoint</Application>
  <PresentationFormat>Widescreen</PresentationFormat>
  <Paragraphs>115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Trebuchet MS</vt:lpstr>
      <vt:lpstr>Wingdings 3</vt:lpstr>
      <vt:lpstr>Facet</vt:lpstr>
      <vt:lpstr>Course Title  Pakistan Studies</vt:lpstr>
      <vt:lpstr>Muslim Advent in Sub-continent</vt:lpstr>
      <vt:lpstr>Advent of Islam in Sub-Continent </vt:lpstr>
      <vt:lpstr>Advent of Islam</vt:lpstr>
      <vt:lpstr>Causes of Advent of Islam </vt:lpstr>
      <vt:lpstr>Role of Traders</vt:lpstr>
      <vt:lpstr>Muhammad Bin Qasim</vt:lpstr>
      <vt:lpstr>Sindh Dar UL Islam</vt:lpstr>
      <vt:lpstr>Islam after Muhammad Bin Qasim </vt:lpstr>
      <vt:lpstr>Advent of Islam</vt:lpstr>
      <vt:lpstr>Conti…..</vt:lpstr>
      <vt:lpstr>Role of Sufi’s</vt:lpstr>
      <vt:lpstr>Conti…..</vt:lpstr>
      <vt:lpstr>Rulers and growth of Islam</vt:lpstr>
      <vt:lpstr>Impact</vt:lpstr>
      <vt:lpstr>Impacts</vt:lpstr>
      <vt:lpstr>Impact</vt:lpstr>
      <vt:lpstr>Conclusion</vt:lpstr>
      <vt:lpstr>Thank you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Title  Pakistan Studies</dc:title>
  <dc:creator>Microsoft account</dc:creator>
  <cp:lastModifiedBy>Microsoft account</cp:lastModifiedBy>
  <cp:revision>21</cp:revision>
  <dcterms:created xsi:type="dcterms:W3CDTF">2022-09-04T04:47:55Z</dcterms:created>
  <dcterms:modified xsi:type="dcterms:W3CDTF">2022-09-07T04:14:38Z</dcterms:modified>
</cp:coreProperties>
</file>

<file path=docProps/thumbnail.jpeg>
</file>